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lic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150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-10-8.sv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6.svg"/><Relationship Id="rId5" Type="http://schemas.openxmlformats.org/officeDocument/2006/relationships/image" Target="../media/image-10-4.svg"/><Relationship Id="rId4" Type="http://schemas.openxmlformats.org/officeDocument/2006/relationships/image" Target="../media/image-10-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-3-8.svg"/><Relationship Id="rId3" Type="http://schemas.openxmlformats.org/officeDocument/2006/relationships/image" Target="../media/image5.png"/><Relationship Id="rId7" Type="http://schemas.openxmlformats.org/officeDocument/2006/relationships/image" Target="../media/image-3-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4.svg"/><Relationship Id="rId5" Type="http://schemas.openxmlformats.org/officeDocument/2006/relationships/image" Target="../media/image7.png"/><Relationship Id="rId10" Type="http://schemas.openxmlformats.org/officeDocument/2006/relationships/image" Target="../media/image-3-10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8.sv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73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Hospital Readmission &amp; Resource Utilization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2123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Data Intelligence for Operational Excellence</a:t>
            </a:r>
            <a:endParaRPr lang="en-US" sz="2200" dirty="0"/>
          </a:p>
        </p:txBody>
      </p:sp>
      <p:sp>
        <p:nvSpPr>
          <p:cNvPr id="5" name="Rounded Rectangle 4"/>
          <p:cNvSpPr/>
          <p:nvPr/>
        </p:nvSpPr>
        <p:spPr>
          <a:xfrm>
            <a:off x="12694920" y="7711440"/>
            <a:ext cx="179832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1" y="580549"/>
            <a:ext cx="6698218" cy="48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Impact &amp; Recommendations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211" y="1381720"/>
            <a:ext cx="13535978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comprehensive strategy is designed to deliver significant, measurable improvements across key operational and financial metrics. By focusing on targeted interventions and data-driven decision-making, we anticipate a transformative impact on patient care and resource utilization.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7211" y="2339459"/>
            <a:ext cx="234553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Expected Outcomes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547211" y="2886551"/>
            <a:ext cx="3190875" cy="516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15-20%</a:t>
            </a:r>
            <a:endParaRPr lang="en-US" sz="4050" dirty="0"/>
          </a:p>
        </p:txBody>
      </p:sp>
      <p:sp>
        <p:nvSpPr>
          <p:cNvPr id="6" name="Text 4"/>
          <p:cNvSpPr/>
          <p:nvPr/>
        </p:nvSpPr>
        <p:spPr>
          <a:xfrm>
            <a:off x="1110734" y="3597950"/>
            <a:ext cx="2063829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Readmission Reduction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3933468" y="2886551"/>
            <a:ext cx="3190994" cy="516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5-10%</a:t>
            </a:r>
            <a:endParaRPr lang="en-US" sz="4050" dirty="0"/>
          </a:p>
        </p:txBody>
      </p:sp>
      <p:sp>
        <p:nvSpPr>
          <p:cNvPr id="8" name="Text 6"/>
          <p:cNvSpPr/>
          <p:nvPr/>
        </p:nvSpPr>
        <p:spPr>
          <a:xfrm>
            <a:off x="4418528" y="3597950"/>
            <a:ext cx="2220754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Occupancy Improvement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47211" y="4233029"/>
            <a:ext cx="3190875" cy="516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2-3 Days</a:t>
            </a:r>
            <a:endParaRPr lang="en-US" sz="4050" dirty="0"/>
          </a:p>
        </p:txBody>
      </p:sp>
      <p:sp>
        <p:nvSpPr>
          <p:cNvPr id="10" name="Text 8"/>
          <p:cNvSpPr/>
          <p:nvPr/>
        </p:nvSpPr>
        <p:spPr>
          <a:xfrm>
            <a:off x="1165265" y="4944428"/>
            <a:ext cx="1954649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LOS Reduction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3933468" y="4233029"/>
            <a:ext cx="3190994" cy="516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$2.1M+</a:t>
            </a:r>
            <a:endParaRPr lang="en-US" sz="4050" dirty="0"/>
          </a:p>
        </p:txBody>
      </p:sp>
      <p:sp>
        <p:nvSpPr>
          <p:cNvPr id="12" name="Text 10"/>
          <p:cNvSpPr/>
          <p:nvPr/>
        </p:nvSpPr>
        <p:spPr>
          <a:xfrm>
            <a:off x="4551640" y="4944428"/>
            <a:ext cx="1954649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Annual Savings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13558" y="2339459"/>
            <a:ext cx="234553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Recommendations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7513558" y="3042999"/>
            <a:ext cx="6577251" cy="814388"/>
          </a:xfrm>
          <a:prstGeom prst="roundRect">
            <a:avLst>
              <a:gd name="adj" fmla="val 13474"/>
            </a:avLst>
          </a:prstGeom>
          <a:solidFill>
            <a:srgbClr val="FCFBF8"/>
          </a:solidFill>
          <a:ln/>
        </p:spPr>
      </p:sp>
      <p:sp>
        <p:nvSpPr>
          <p:cNvPr id="15" name="Shape 13"/>
          <p:cNvSpPr/>
          <p:nvPr/>
        </p:nvSpPr>
        <p:spPr>
          <a:xfrm>
            <a:off x="7513558" y="3020139"/>
            <a:ext cx="6577251" cy="91440"/>
          </a:xfrm>
          <a:prstGeom prst="roundRect">
            <a:avLst>
              <a:gd name="adj" fmla="val 25652"/>
            </a:avLst>
          </a:prstGeom>
          <a:solidFill>
            <a:srgbClr val="1B5F39"/>
          </a:solidFill>
          <a:ln/>
        </p:spPr>
      </p:sp>
      <p:sp>
        <p:nvSpPr>
          <p:cNvPr id="16" name="Shape 14"/>
          <p:cNvSpPr/>
          <p:nvPr/>
        </p:nvSpPr>
        <p:spPr>
          <a:xfrm>
            <a:off x="10567630" y="2808446"/>
            <a:ext cx="469106" cy="469106"/>
          </a:xfrm>
          <a:prstGeom prst="roundRect">
            <a:avLst>
              <a:gd name="adj" fmla="val 194924"/>
            </a:avLst>
          </a:prstGeom>
          <a:solidFill>
            <a:srgbClr val="1B5F39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708362" y="2949178"/>
            <a:ext cx="187643" cy="187643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692747" y="3433882"/>
            <a:ext cx="269593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Neurology Discharge Protocols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7513558" y="4248269"/>
            <a:ext cx="6577251" cy="814388"/>
          </a:xfrm>
          <a:prstGeom prst="roundRect">
            <a:avLst>
              <a:gd name="adj" fmla="val 13474"/>
            </a:avLst>
          </a:prstGeom>
          <a:solidFill>
            <a:srgbClr val="FCFBF8"/>
          </a:solidFill>
          <a:ln/>
        </p:spPr>
      </p:sp>
      <p:sp>
        <p:nvSpPr>
          <p:cNvPr id="20" name="Shape 17"/>
          <p:cNvSpPr/>
          <p:nvPr/>
        </p:nvSpPr>
        <p:spPr>
          <a:xfrm>
            <a:off x="7513558" y="4225409"/>
            <a:ext cx="6577251" cy="91440"/>
          </a:xfrm>
          <a:prstGeom prst="roundRect">
            <a:avLst>
              <a:gd name="adj" fmla="val 25652"/>
            </a:avLst>
          </a:prstGeom>
          <a:solidFill>
            <a:srgbClr val="1B5F39"/>
          </a:solidFill>
          <a:ln/>
        </p:spPr>
      </p:sp>
      <p:sp>
        <p:nvSpPr>
          <p:cNvPr id="21" name="Shape 18"/>
          <p:cNvSpPr/>
          <p:nvPr/>
        </p:nvSpPr>
        <p:spPr>
          <a:xfrm>
            <a:off x="10567630" y="4013716"/>
            <a:ext cx="469106" cy="469106"/>
          </a:xfrm>
          <a:prstGeom prst="roundRect">
            <a:avLst>
              <a:gd name="adj" fmla="val 194924"/>
            </a:avLst>
          </a:prstGeom>
          <a:solidFill>
            <a:srgbClr val="1B5F39"/>
          </a:solidFill>
          <a:ln/>
        </p:spPr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708362" y="4154448"/>
            <a:ext cx="187643" cy="187643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7692747" y="4639151"/>
            <a:ext cx="246852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Daily Occupancy Dashboard</a:t>
            </a:r>
            <a:endParaRPr lang="en-US" sz="1500" dirty="0"/>
          </a:p>
        </p:txBody>
      </p:sp>
      <p:sp>
        <p:nvSpPr>
          <p:cNvPr id="24" name="Shape 20"/>
          <p:cNvSpPr/>
          <p:nvPr/>
        </p:nvSpPr>
        <p:spPr>
          <a:xfrm>
            <a:off x="7513558" y="5453539"/>
            <a:ext cx="6577251" cy="814388"/>
          </a:xfrm>
          <a:prstGeom prst="roundRect">
            <a:avLst>
              <a:gd name="adj" fmla="val 13474"/>
            </a:avLst>
          </a:prstGeom>
          <a:solidFill>
            <a:srgbClr val="FCFBF8"/>
          </a:solidFill>
          <a:ln/>
        </p:spPr>
      </p:sp>
      <p:sp>
        <p:nvSpPr>
          <p:cNvPr id="25" name="Shape 21"/>
          <p:cNvSpPr/>
          <p:nvPr/>
        </p:nvSpPr>
        <p:spPr>
          <a:xfrm>
            <a:off x="7513558" y="5430679"/>
            <a:ext cx="6577251" cy="91440"/>
          </a:xfrm>
          <a:prstGeom prst="roundRect">
            <a:avLst>
              <a:gd name="adj" fmla="val 25652"/>
            </a:avLst>
          </a:prstGeom>
          <a:solidFill>
            <a:srgbClr val="1B5F39"/>
          </a:solidFill>
          <a:ln/>
        </p:spPr>
      </p:sp>
      <p:sp>
        <p:nvSpPr>
          <p:cNvPr id="26" name="Shape 22"/>
          <p:cNvSpPr/>
          <p:nvPr/>
        </p:nvSpPr>
        <p:spPr>
          <a:xfrm>
            <a:off x="10567630" y="5218986"/>
            <a:ext cx="469106" cy="469106"/>
          </a:xfrm>
          <a:prstGeom prst="roundRect">
            <a:avLst>
              <a:gd name="adj" fmla="val 194924"/>
            </a:avLst>
          </a:prstGeom>
          <a:solidFill>
            <a:srgbClr val="1B5F39"/>
          </a:solidFill>
          <a:ln/>
        </p:spPr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08362" y="5359717"/>
            <a:ext cx="187643" cy="187643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7692747" y="5844421"/>
            <a:ext cx="1954649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Cross-Dept Task Force</a:t>
            </a:r>
            <a:endParaRPr lang="en-US" sz="1500" dirty="0"/>
          </a:p>
        </p:txBody>
      </p:sp>
      <p:sp>
        <p:nvSpPr>
          <p:cNvPr id="29" name="Shape 24"/>
          <p:cNvSpPr/>
          <p:nvPr/>
        </p:nvSpPr>
        <p:spPr>
          <a:xfrm>
            <a:off x="7513558" y="6658808"/>
            <a:ext cx="6577251" cy="814388"/>
          </a:xfrm>
          <a:prstGeom prst="roundRect">
            <a:avLst>
              <a:gd name="adj" fmla="val 13474"/>
            </a:avLst>
          </a:prstGeom>
          <a:solidFill>
            <a:srgbClr val="FCFBF8"/>
          </a:solidFill>
          <a:ln/>
        </p:spPr>
      </p:sp>
      <p:sp>
        <p:nvSpPr>
          <p:cNvPr id="30" name="Shape 25"/>
          <p:cNvSpPr/>
          <p:nvPr/>
        </p:nvSpPr>
        <p:spPr>
          <a:xfrm>
            <a:off x="7513558" y="6635948"/>
            <a:ext cx="6577251" cy="91440"/>
          </a:xfrm>
          <a:prstGeom prst="roundRect">
            <a:avLst>
              <a:gd name="adj" fmla="val 25652"/>
            </a:avLst>
          </a:prstGeom>
          <a:solidFill>
            <a:srgbClr val="1B5F39"/>
          </a:solidFill>
          <a:ln/>
        </p:spPr>
      </p:sp>
      <p:sp>
        <p:nvSpPr>
          <p:cNvPr id="31" name="Shape 26"/>
          <p:cNvSpPr/>
          <p:nvPr/>
        </p:nvSpPr>
        <p:spPr>
          <a:xfrm>
            <a:off x="10567630" y="6424255"/>
            <a:ext cx="469106" cy="469106"/>
          </a:xfrm>
          <a:prstGeom prst="roundRect">
            <a:avLst>
              <a:gd name="adj" fmla="val 194924"/>
            </a:avLst>
          </a:prstGeom>
          <a:solidFill>
            <a:srgbClr val="1B5F39"/>
          </a:solidFill>
          <a:ln/>
        </p:spPr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708362" y="6564987"/>
            <a:ext cx="187643" cy="187643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7692747" y="7049691"/>
            <a:ext cx="2633782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Quarterly Leadership Reviews</a:t>
            </a:r>
            <a:endParaRPr lang="en-US" sz="1500" dirty="0"/>
          </a:p>
        </p:txBody>
      </p:sp>
      <p:sp>
        <p:nvSpPr>
          <p:cNvPr id="34" name="Rounded Rectangle 33"/>
          <p:cNvSpPr/>
          <p:nvPr/>
        </p:nvSpPr>
        <p:spPr>
          <a:xfrm>
            <a:off x="12694920" y="7696200"/>
            <a:ext cx="179832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44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3864" y="2665333"/>
            <a:ext cx="5685830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Challenge: Operational Inefficiencies</a:t>
            </a:r>
            <a:endParaRPr lang="en-US" sz="2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27" y="3238500"/>
            <a:ext cx="12523946" cy="66334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67030" y="7979410"/>
            <a:ext cx="3316723" cy="77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Identify Readmission Drivers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567030" y="8863639"/>
            <a:ext cx="3316723" cy="61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factors causing 28% readmissions.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1355945" y="3627071"/>
            <a:ext cx="3316723" cy="77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Optimize Discharge Processes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355945" y="4511301"/>
            <a:ext cx="3316723" cy="61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Close post-discharge care gaps quickly.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787606" y="3627071"/>
            <a:ext cx="3316722" cy="77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 Patient Education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787606" y="4511301"/>
            <a:ext cx="3316722" cy="61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targeted teaching and resources.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9957404" y="7979625"/>
            <a:ext cx="3316723" cy="774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Monitor &amp; Allocate Resources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9957404" y="8863855"/>
            <a:ext cx="3316723" cy="619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analytics for efficient resource use.</a:t>
            </a:r>
            <a:endParaRPr lang="en-US" sz="1050" dirty="0"/>
          </a:p>
        </p:txBody>
      </p:sp>
      <p:sp>
        <p:nvSpPr>
          <p:cNvPr id="13" name="Rounded Rectangle 12"/>
          <p:cNvSpPr/>
          <p:nvPr/>
        </p:nvSpPr>
        <p:spPr>
          <a:xfrm>
            <a:off x="12694920" y="7696200"/>
            <a:ext cx="179832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90836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301" y="393025"/>
            <a:ext cx="3573661" cy="446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Objectives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564380" y="1054060"/>
            <a:ext cx="15240" cy="3430667"/>
          </a:xfrm>
          <a:prstGeom prst="roundRect">
            <a:avLst>
              <a:gd name="adj" fmla="val 140699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4158496" y="1618178"/>
            <a:ext cx="428744" cy="15240"/>
          </a:xfrm>
          <a:prstGeom prst="roundRect">
            <a:avLst>
              <a:gd name="adj" fmla="val 140699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4518422" y="1572220"/>
            <a:ext cx="107156" cy="107156"/>
          </a:xfrm>
          <a:prstGeom prst="roundRect">
            <a:avLst>
              <a:gd name="adj" fmla="val 426668"/>
            </a:avLst>
          </a:prstGeom>
          <a:solidFill>
            <a:srgbClr val="1B5F39"/>
          </a:solidFill>
          <a:ln/>
        </p:spPr>
      </p:sp>
      <p:sp>
        <p:nvSpPr>
          <p:cNvPr id="7" name="Shape 4"/>
          <p:cNvSpPr/>
          <p:nvPr/>
        </p:nvSpPr>
        <p:spPr>
          <a:xfrm>
            <a:off x="500301" y="1054060"/>
            <a:ext cx="3642955" cy="1143595"/>
          </a:xfrm>
          <a:prstGeom prst="roundRect">
            <a:avLst>
              <a:gd name="adj" fmla="val 1875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643176" y="1196935"/>
            <a:ext cx="3357205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Establish baseline metrics and identify high-risk readmission patterns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556760" y="2475786"/>
            <a:ext cx="428744" cy="15240"/>
          </a:xfrm>
          <a:prstGeom prst="roundRect">
            <a:avLst>
              <a:gd name="adj" fmla="val 140699"/>
            </a:avLst>
          </a:prstGeom>
          <a:solidFill>
            <a:srgbClr val="D6D3CC"/>
          </a:solidFill>
          <a:ln/>
        </p:spPr>
      </p:sp>
      <p:sp>
        <p:nvSpPr>
          <p:cNvPr id="10" name="Shape 7"/>
          <p:cNvSpPr/>
          <p:nvPr/>
        </p:nvSpPr>
        <p:spPr>
          <a:xfrm>
            <a:off x="4518422" y="2429828"/>
            <a:ext cx="107156" cy="107156"/>
          </a:xfrm>
          <a:prstGeom prst="roundRect">
            <a:avLst>
              <a:gd name="adj" fmla="val 426668"/>
            </a:avLst>
          </a:prstGeom>
          <a:solidFill>
            <a:srgbClr val="1B5F39"/>
          </a:solidFill>
          <a:ln/>
        </p:spPr>
      </p:sp>
      <p:sp>
        <p:nvSpPr>
          <p:cNvPr id="11" name="Shape 8"/>
          <p:cNvSpPr/>
          <p:nvPr/>
        </p:nvSpPr>
        <p:spPr>
          <a:xfrm>
            <a:off x="5000744" y="1911668"/>
            <a:ext cx="3642955" cy="1143595"/>
          </a:xfrm>
          <a:prstGeom prst="roundRect">
            <a:avLst>
              <a:gd name="adj" fmla="val 1875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5143619" y="2054543"/>
            <a:ext cx="3357205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Optimize bed allocation and patient flow efficiency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4158496" y="3190518"/>
            <a:ext cx="428744" cy="15240"/>
          </a:xfrm>
          <a:prstGeom prst="roundRect">
            <a:avLst>
              <a:gd name="adj" fmla="val 140699"/>
            </a:avLst>
          </a:prstGeom>
          <a:solidFill>
            <a:srgbClr val="D6D3CC"/>
          </a:solidFill>
          <a:ln/>
        </p:spPr>
      </p:sp>
      <p:sp>
        <p:nvSpPr>
          <p:cNvPr id="14" name="Shape 11"/>
          <p:cNvSpPr/>
          <p:nvPr/>
        </p:nvSpPr>
        <p:spPr>
          <a:xfrm>
            <a:off x="4518422" y="3144560"/>
            <a:ext cx="107156" cy="107156"/>
          </a:xfrm>
          <a:prstGeom prst="roundRect">
            <a:avLst>
              <a:gd name="adj" fmla="val 426668"/>
            </a:avLst>
          </a:prstGeom>
          <a:solidFill>
            <a:srgbClr val="1B5F39"/>
          </a:solidFill>
          <a:ln/>
        </p:spPr>
      </p:sp>
      <p:sp>
        <p:nvSpPr>
          <p:cNvPr id="15" name="Shape 12"/>
          <p:cNvSpPr/>
          <p:nvPr/>
        </p:nvSpPr>
        <p:spPr>
          <a:xfrm>
            <a:off x="500301" y="2626400"/>
            <a:ext cx="3642955" cy="1143595"/>
          </a:xfrm>
          <a:prstGeom prst="roundRect">
            <a:avLst>
              <a:gd name="adj" fmla="val 1875"/>
            </a:avLst>
          </a:prstGeom>
          <a:solidFill>
            <a:srgbClr val="F0EDE6"/>
          </a:solidFill>
          <a:ln/>
        </p:spPr>
      </p:sp>
      <p:sp>
        <p:nvSpPr>
          <p:cNvPr id="16" name="Text 13"/>
          <p:cNvSpPr/>
          <p:nvPr/>
        </p:nvSpPr>
        <p:spPr>
          <a:xfrm>
            <a:off x="643176" y="2769275"/>
            <a:ext cx="3357205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Pinpoint operational bottlenecks by department and care pathway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4556760" y="3905250"/>
            <a:ext cx="428744" cy="15240"/>
          </a:xfrm>
          <a:prstGeom prst="roundRect">
            <a:avLst>
              <a:gd name="adj" fmla="val 140699"/>
            </a:avLst>
          </a:prstGeom>
          <a:solidFill>
            <a:srgbClr val="D6D3CC"/>
          </a:solidFill>
          <a:ln/>
        </p:spPr>
      </p:sp>
      <p:sp>
        <p:nvSpPr>
          <p:cNvPr id="18" name="Shape 15"/>
          <p:cNvSpPr/>
          <p:nvPr/>
        </p:nvSpPr>
        <p:spPr>
          <a:xfrm>
            <a:off x="4518422" y="3859292"/>
            <a:ext cx="107156" cy="107156"/>
          </a:xfrm>
          <a:prstGeom prst="roundRect">
            <a:avLst>
              <a:gd name="adj" fmla="val 426668"/>
            </a:avLst>
          </a:prstGeom>
          <a:solidFill>
            <a:srgbClr val="1B5F39"/>
          </a:solidFill>
          <a:ln/>
        </p:spPr>
      </p:sp>
      <p:sp>
        <p:nvSpPr>
          <p:cNvPr id="19" name="Shape 16"/>
          <p:cNvSpPr/>
          <p:nvPr/>
        </p:nvSpPr>
        <p:spPr>
          <a:xfrm>
            <a:off x="5000744" y="3341132"/>
            <a:ext cx="3642955" cy="1143595"/>
          </a:xfrm>
          <a:prstGeom prst="roundRect">
            <a:avLst>
              <a:gd name="adj" fmla="val 1875"/>
            </a:avLst>
          </a:prstGeom>
          <a:solidFill>
            <a:srgbClr val="F0EDE6"/>
          </a:solidFill>
          <a:ln/>
        </p:spPr>
      </p:sp>
      <p:sp>
        <p:nvSpPr>
          <p:cNvPr id="20" name="Text 17"/>
          <p:cNvSpPr/>
          <p:nvPr/>
        </p:nvSpPr>
        <p:spPr>
          <a:xfrm>
            <a:off x="5143619" y="3484007"/>
            <a:ext cx="3357205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Enable evidence-based resource allocation and clinical decision-making</a:t>
            </a:r>
            <a:endParaRPr lang="en-US" sz="14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01" y="4645462"/>
            <a:ext cx="8143399" cy="404514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509016" y="5785811"/>
            <a:ext cx="1842849" cy="230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Strategy</a:t>
            </a:r>
            <a:endParaRPr lang="en-US" sz="135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97880" y="5683943"/>
            <a:ext cx="409522" cy="409522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6509016" y="7309361"/>
            <a:ext cx="1842849" cy="230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Analytics</a:t>
            </a:r>
            <a:endParaRPr lang="en-US" sz="1350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997880" y="7207493"/>
            <a:ext cx="409522" cy="40952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92088" y="7309361"/>
            <a:ext cx="1842849" cy="230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Resource</a:t>
            </a:r>
            <a:endParaRPr lang="en-US" sz="1350" dirty="0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458077" y="7305778"/>
            <a:ext cx="409522" cy="409522"/>
          </a:xfrm>
          <a:prstGeom prst="rect">
            <a:avLst/>
          </a:prstGeom>
        </p:spPr>
      </p:pic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458844" y="5782356"/>
            <a:ext cx="409522" cy="409522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92856" y="5781844"/>
            <a:ext cx="1842849" cy="230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Readmission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49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67382"/>
            <a:ext cx="6407944" cy="1715214"/>
          </a:xfrm>
          <a:prstGeom prst="roundRect">
            <a:avLst>
              <a:gd name="adj" fmla="val 1984"/>
            </a:avLst>
          </a:prstGeom>
          <a:solidFill>
            <a:srgbClr val="F0EDE6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7770" y="328124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001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1,000+ Records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28548" y="2867382"/>
            <a:ext cx="6408063" cy="1715214"/>
          </a:xfrm>
          <a:prstGeom prst="roundRect">
            <a:avLst>
              <a:gd name="adj" fmla="val 1984"/>
            </a:avLst>
          </a:prstGeom>
          <a:solidFill>
            <a:srgbClr val="F0EDE6"/>
          </a:solidFill>
          <a:ln/>
        </p:spPr>
      </p:sp>
      <p:sp>
        <p:nvSpPr>
          <p:cNvPr id="8" name="Shape 5"/>
          <p:cNvSpPr/>
          <p:nvPr/>
        </p:nvSpPr>
        <p:spPr>
          <a:xfrm>
            <a:off x="7655362" y="30941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842528" y="3281243"/>
            <a:ext cx="306110" cy="3061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55362" y="4001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12 Months Data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793790" y="4809411"/>
            <a:ext cx="6407944" cy="1715214"/>
          </a:xfrm>
          <a:prstGeom prst="roundRect">
            <a:avLst>
              <a:gd name="adj" fmla="val 1984"/>
            </a:avLst>
          </a:prstGeom>
          <a:solidFill>
            <a:srgbClr val="F0EDE6"/>
          </a:solidFill>
          <a:ln/>
        </p:spPr>
      </p:sp>
      <p:sp>
        <p:nvSpPr>
          <p:cNvPr id="12" name="Shape 8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Multi-Department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7428548" y="4809411"/>
            <a:ext cx="6408063" cy="1715214"/>
          </a:xfrm>
          <a:prstGeom prst="roundRect">
            <a:avLst>
              <a:gd name="adj" fmla="val 1984"/>
            </a:avLst>
          </a:prstGeom>
          <a:solidFill>
            <a:srgbClr val="F0EDE6"/>
          </a:solidFill>
          <a:ln/>
        </p:spPr>
      </p:sp>
      <p:sp>
        <p:nvSpPr>
          <p:cNvPr id="16" name="Shape 11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Metrics</a:t>
            </a:r>
            <a:endParaRPr lang="en-US" sz="2200" dirty="0"/>
          </a:p>
        </p:txBody>
      </p:sp>
      <p:sp>
        <p:nvSpPr>
          <p:cNvPr id="19" name="Rounded Rectangle 18"/>
          <p:cNvSpPr/>
          <p:nvPr/>
        </p:nvSpPr>
        <p:spPr>
          <a:xfrm>
            <a:off x="12694920" y="7696200"/>
            <a:ext cx="179832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782479"/>
            <a:ext cx="5519023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Analytical Methodology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0" y="1745813"/>
            <a:ext cx="1041440" cy="12833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8700" y="1954054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Validation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978700" y="2404348"/>
            <a:ext cx="6436281" cy="41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accuracy and consistency of records</a:t>
            </a:r>
            <a:endParaRPr lang="en-US" sz="2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20" y="3029188"/>
            <a:ext cx="1041440" cy="12833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8700" y="3237428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Date Standardization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978700" y="3687723"/>
            <a:ext cx="6436281" cy="41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Apply uniform datetime formats</a:t>
            </a:r>
            <a:endParaRPr lang="en-US" sz="2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0" y="4312563"/>
            <a:ext cx="1041440" cy="12833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8700" y="452080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Duplicate Removal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978700" y="4971098"/>
            <a:ext cx="6436281" cy="41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Eliminate redundant data entries</a:t>
            </a:r>
            <a:endParaRPr lang="en-US" sz="2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20" y="5595938"/>
            <a:ext cx="1041440" cy="12833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8700" y="5804178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Metric Derivation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978700" y="6254472"/>
            <a:ext cx="6436281" cy="416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Calculate LOS, occupancy, and readmission flags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729020" y="7113627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Stack: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Python, Pandas, PostgreSQL, Jupyter Notebook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8728"/>
            <a:ext cx="7091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448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1,000+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Total Admissions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125278" y="25244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28%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4231719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Readmission Rate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56884" y="25244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8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7532608" y="3556278"/>
            <a:ext cx="2896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Average Length of Stay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404669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Days per patient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88491" y="25244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81%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894933" y="355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Bed Occupancy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791081" y="497657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48%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5897523" y="6008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Discharge Efficiency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6178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Validated through PostgreSQL aggregation and statistical analysis</a:t>
            </a:r>
            <a:endParaRPr lang="en-US" sz="1750" dirty="0"/>
          </a:p>
        </p:txBody>
      </p:sp>
      <p:sp>
        <p:nvSpPr>
          <p:cNvPr id="15" name="Rounded Rectangle 14"/>
          <p:cNvSpPr/>
          <p:nvPr/>
        </p:nvSpPr>
        <p:spPr>
          <a:xfrm>
            <a:off x="12694920" y="7696200"/>
            <a:ext cx="179832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78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Analytics Dashboard &amp; Key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15603"/>
            <a:ext cx="7556421" cy="868918"/>
          </a:xfrm>
          <a:prstGeom prst="roundRect">
            <a:avLst>
              <a:gd name="adj" fmla="val 391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172897"/>
            <a:ext cx="3255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KPI Monitoring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011335"/>
            <a:ext cx="7556421" cy="868918"/>
          </a:xfrm>
          <a:prstGeom prst="roundRect">
            <a:avLst>
              <a:gd name="adj" fmla="val 391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1084" y="4268629"/>
            <a:ext cx="53328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Trend Analysis Across Admission Patterns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107067"/>
            <a:ext cx="7556421" cy="868918"/>
          </a:xfrm>
          <a:prstGeom prst="roundRect">
            <a:avLst>
              <a:gd name="adj" fmla="val 391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1084" y="5364361"/>
            <a:ext cx="55334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Department-level Performance Comparison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6202799"/>
            <a:ext cx="7556421" cy="868918"/>
          </a:xfrm>
          <a:prstGeom prst="roundRect">
            <a:avLst>
              <a:gd name="adj" fmla="val 391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6460093"/>
            <a:ext cx="5860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Interactive Filtering &amp; Drill-down Capabilities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02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Critical Findings by Department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67990"/>
            <a:ext cx="3664744" cy="2093714"/>
          </a:xfrm>
          <a:prstGeom prst="roundRect">
            <a:avLst>
              <a:gd name="adj" fmla="val 1625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3225284"/>
            <a:ext cx="2932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Neurology Department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715703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33% readmission rate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(highest) with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9.2-day average stay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967990"/>
            <a:ext cx="3664863" cy="2093714"/>
          </a:xfrm>
          <a:prstGeom prst="roundRect">
            <a:avLst>
              <a:gd name="adj" fmla="val 1625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3225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General Medicine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715703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23% readmission rate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(lowest) with efficient discharge protocols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545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Cardiology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036231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81% bed occupancy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indicates capacity constraints during peak periods</a:t>
            </a:r>
            <a:endParaRPr lang="en-US" sz="1750" dirty="0"/>
          </a:p>
        </p:txBody>
      </p:sp>
      <p:sp>
        <p:nvSpPr>
          <p:cNvPr id="13" name="Rounded Rectangle 12"/>
          <p:cNvSpPr/>
          <p:nvPr/>
        </p:nvSpPr>
        <p:spPr>
          <a:xfrm>
            <a:off x="12694920" y="7696200"/>
            <a:ext cx="179832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5966579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Implementation Roadmap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133358"/>
            </a:avLst>
          </a:prstGeom>
          <a:solidFill>
            <a:srgbClr val="D6D3CC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6D3CC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441371" y="1671399"/>
            <a:ext cx="485775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Phase 1: Deploy Post-Discharge Monitoring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Neurology and high-risk patients to reduce readmissions.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6D3CC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51376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Phase 2: Implement Early Discharge Planning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 reduce extended patient stays across all departments.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6D3CC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1828562" y="3941564"/>
            <a:ext cx="447055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Phase 3: Establish Best Practice Sharing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Apply General Medicine strategies and successful protocols across all departments.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6D3CC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371856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Phase 4: Optimize Bed Allocation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Proactively monitor occupancy trends and allocate beds efficiently.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6D3CC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884873" y="6043493"/>
            <a:ext cx="54142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Phase 5: Establish Monthly Governance Reviews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Dashboard-driven governance with KPI benchmarking for continuous improvement.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12694920" y="7696200"/>
            <a:ext cx="179832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414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Lora</vt:lpstr>
      <vt:lpstr>Calibri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2</cp:revision>
  <dcterms:created xsi:type="dcterms:W3CDTF">2025-12-31T07:11:15Z</dcterms:created>
  <dcterms:modified xsi:type="dcterms:W3CDTF">2026-01-05T03:44:24Z</dcterms:modified>
</cp:coreProperties>
</file>